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3A774-DCEB-4710-B163-0741630EFD8D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994579" y="297321"/>
            <a:ext cx="10057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               </a:t>
            </a:r>
            <a:r>
              <a:rPr lang="en-US" b="1" u="sng" dirty="0" smtClean="0"/>
              <a:t> Connectivity </a:t>
            </a:r>
            <a:r>
              <a:rPr lang="en-US" b="1" u="sng" dirty="0"/>
              <a:t>arrangement of the proposed 132kV UG Cabling Work </a:t>
            </a:r>
            <a:r>
              <a:rPr lang="en-US" b="1" u="sng" dirty="0" smtClean="0"/>
              <a:t>from </a:t>
            </a:r>
            <a:r>
              <a:rPr lang="en-US" b="1" dirty="0" smtClean="0"/>
              <a:t>			 </a:t>
            </a:r>
            <a:r>
              <a:rPr lang="en-US" b="1" u="sng" dirty="0" smtClean="0"/>
              <a:t>220/132/33kV </a:t>
            </a:r>
            <a:r>
              <a:rPr lang="en-US" b="1" u="sng" dirty="0"/>
              <a:t>Grid </a:t>
            </a:r>
            <a:r>
              <a:rPr lang="en-US" b="1" u="sng" dirty="0" smtClean="0"/>
              <a:t>S/S Balasore </a:t>
            </a:r>
            <a:r>
              <a:rPr lang="en-US" b="1" u="sng" dirty="0"/>
              <a:t>to 132/33kV </a:t>
            </a:r>
            <a:r>
              <a:rPr lang="en-US" b="1" u="sng" dirty="0" smtClean="0"/>
              <a:t>Grid</a:t>
            </a:r>
            <a:r>
              <a:rPr lang="en-IN" b="1" u="sng" dirty="0" smtClean="0"/>
              <a:t> </a:t>
            </a:r>
            <a:r>
              <a:rPr lang="en-US" b="1" u="sng" dirty="0" smtClean="0"/>
              <a:t>Chandipur GSS</a:t>
            </a:r>
            <a:endParaRPr lang="en-IN" b="1" u="sng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88142B9B-827D-4DA3-B2CE-3BE471103722}"/>
              </a:ext>
            </a:extLst>
          </p:cNvPr>
          <p:cNvSpPr/>
          <p:nvPr/>
        </p:nvSpPr>
        <p:spPr>
          <a:xfrm>
            <a:off x="9033386" y="1437525"/>
            <a:ext cx="1419878" cy="5805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IN" sz="1500" b="1">
              <a:solidFill>
                <a:schemeClr val="tx1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B460951F-177C-4D25-85A5-E25E6E082B32}"/>
              </a:ext>
            </a:extLst>
          </p:cNvPr>
          <p:cNvSpPr txBox="1"/>
          <p:nvPr/>
        </p:nvSpPr>
        <p:spPr>
          <a:xfrm>
            <a:off x="4268378" y="2242512"/>
            <a:ext cx="1373956" cy="5539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dk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500" b="1" dirty="0" smtClean="0"/>
              <a:t>220/132/33 </a:t>
            </a:r>
            <a:r>
              <a:rPr lang="en-US" sz="1500" b="1" dirty="0"/>
              <a:t>kV </a:t>
            </a:r>
            <a:r>
              <a:rPr lang="en-US" sz="1500" b="1" dirty="0" smtClean="0"/>
              <a:t>BALASORE </a:t>
            </a:r>
            <a:r>
              <a:rPr lang="en-US" sz="1500" b="1" dirty="0"/>
              <a:t>SS</a:t>
            </a:r>
            <a:endParaRPr lang="en-IN" sz="1500" b="1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2D84E67F-355A-47E1-A9AF-FCA7810B45CE}"/>
              </a:ext>
            </a:extLst>
          </p:cNvPr>
          <p:cNvCxnSpPr>
            <a:cxnSpLocks/>
            <a:stCxn id="103" idx="3"/>
            <a:endCxn id="70" idx="1"/>
          </p:cNvCxnSpPr>
          <p:nvPr/>
        </p:nvCxnSpPr>
        <p:spPr>
          <a:xfrm flipV="1">
            <a:off x="2954872" y="2519511"/>
            <a:ext cx="1313506" cy="2120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4AFBBE4B-932F-4955-BAB0-31ED17E3A812}"/>
              </a:ext>
            </a:extLst>
          </p:cNvPr>
          <p:cNvSpPr txBox="1"/>
          <p:nvPr/>
        </p:nvSpPr>
        <p:spPr>
          <a:xfrm>
            <a:off x="1523569" y="2263718"/>
            <a:ext cx="1431303" cy="5539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500" b="1"/>
            </a:lvl1pPr>
          </a:lstStyle>
          <a:p>
            <a:r>
              <a:rPr lang="en-US" dirty="0"/>
              <a:t>132/33 kV BASTA</a:t>
            </a:r>
            <a:endParaRPr lang="en-IN" dirty="0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xmlns="" id="{70203D7F-35DE-41AF-BCC4-B44871E28428}"/>
              </a:ext>
            </a:extLst>
          </p:cNvPr>
          <p:cNvSpPr txBox="1"/>
          <p:nvPr/>
        </p:nvSpPr>
        <p:spPr>
          <a:xfrm>
            <a:off x="4183928" y="4472217"/>
            <a:ext cx="1542854" cy="5539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500" b="1"/>
            </a:lvl1pPr>
          </a:lstStyle>
          <a:p>
            <a:r>
              <a:rPr lang="en-US" dirty="0"/>
              <a:t>132/33 kV </a:t>
            </a:r>
            <a:r>
              <a:rPr lang="en-US" dirty="0" err="1"/>
              <a:t>Soro</a:t>
            </a:r>
            <a:r>
              <a:rPr lang="en-US" dirty="0"/>
              <a:t> SS</a:t>
            </a:r>
            <a:endParaRPr lang="en-IN" dirty="0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09566B4B-ACB6-4C6F-93EB-0035A94023AF}"/>
              </a:ext>
            </a:extLst>
          </p:cNvPr>
          <p:cNvCxnSpPr>
            <a:cxnSpLocks/>
            <a:stCxn id="70" idx="2"/>
          </p:cNvCxnSpPr>
          <p:nvPr/>
        </p:nvCxnSpPr>
        <p:spPr>
          <a:xfrm>
            <a:off x="4955356" y="2796510"/>
            <a:ext cx="6224" cy="725282"/>
          </a:xfrm>
          <a:prstGeom prst="line">
            <a:avLst/>
          </a:prstGeom>
          <a:ln>
            <a:gradFill>
              <a:gsLst>
                <a:gs pos="83000">
                  <a:schemeClr val="tx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xmlns="" id="{1E558522-EF34-4688-A64B-612392751D0E}"/>
              </a:ext>
            </a:extLst>
          </p:cNvPr>
          <p:cNvCxnSpPr>
            <a:cxnSpLocks/>
          </p:cNvCxnSpPr>
          <p:nvPr/>
        </p:nvCxnSpPr>
        <p:spPr>
          <a:xfrm flipV="1">
            <a:off x="3072536" y="2759633"/>
            <a:ext cx="1190930" cy="6284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89674962-39F1-4E86-9838-48568FA28945}"/>
              </a:ext>
            </a:extLst>
          </p:cNvPr>
          <p:cNvSpPr txBox="1"/>
          <p:nvPr/>
        </p:nvSpPr>
        <p:spPr>
          <a:xfrm>
            <a:off x="2967141" y="2077627"/>
            <a:ext cx="145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Existing 132kV </a:t>
            </a:r>
            <a:r>
              <a:rPr lang="en-US" sz="1200" b="1" dirty="0"/>
              <a:t>S</a:t>
            </a:r>
            <a:r>
              <a:rPr lang="en-US" sz="1200" b="1" dirty="0" smtClean="0"/>
              <a:t>/C</a:t>
            </a:r>
            <a:endParaRPr lang="en-US" sz="1200" b="1" dirty="0"/>
          </a:p>
          <a:p>
            <a:r>
              <a:rPr lang="en-US" sz="1200" b="1" dirty="0" smtClean="0"/>
              <a:t>O/H Line</a:t>
            </a:r>
            <a:endParaRPr lang="en-IN" sz="1200" b="1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D03883E7-7346-4513-B55F-F22DC2040621}"/>
              </a:ext>
            </a:extLst>
          </p:cNvPr>
          <p:cNvCxnSpPr>
            <a:cxnSpLocks/>
          </p:cNvCxnSpPr>
          <p:nvPr/>
        </p:nvCxnSpPr>
        <p:spPr>
          <a:xfrm flipH="1">
            <a:off x="4952363" y="2008914"/>
            <a:ext cx="4746147" cy="1512878"/>
          </a:xfrm>
          <a:prstGeom prst="line">
            <a:avLst/>
          </a:prstGeom>
          <a:ln>
            <a:gradFill>
              <a:gsLst>
                <a:gs pos="83000">
                  <a:schemeClr val="tx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4AFBBE4B-932F-4955-BAB0-31ED17E3A812}"/>
              </a:ext>
            </a:extLst>
          </p:cNvPr>
          <p:cNvSpPr txBox="1"/>
          <p:nvPr/>
        </p:nvSpPr>
        <p:spPr>
          <a:xfrm>
            <a:off x="1783931" y="3388112"/>
            <a:ext cx="1542158" cy="7848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500" b="1"/>
            </a:lvl1pPr>
          </a:lstStyle>
          <a:p>
            <a:r>
              <a:rPr lang="en-US" dirty="0"/>
              <a:t>132/33 kV SOMNATHPUR SS</a:t>
            </a:r>
            <a:endParaRPr lang="en-IN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89674962-39F1-4E86-9838-48568FA28945}"/>
              </a:ext>
            </a:extLst>
          </p:cNvPr>
          <p:cNvSpPr txBox="1"/>
          <p:nvPr/>
        </p:nvSpPr>
        <p:spPr>
          <a:xfrm>
            <a:off x="3390364" y="3138157"/>
            <a:ext cx="145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Existing 132kV </a:t>
            </a:r>
            <a:r>
              <a:rPr lang="en-US" sz="1200" b="1" dirty="0"/>
              <a:t>S</a:t>
            </a:r>
            <a:r>
              <a:rPr lang="en-US" sz="1200" b="1" dirty="0" smtClean="0"/>
              <a:t>/C</a:t>
            </a:r>
            <a:endParaRPr lang="en-US" sz="1200" b="1" dirty="0"/>
          </a:p>
          <a:p>
            <a:r>
              <a:rPr lang="en-US" sz="1200" b="1" dirty="0" smtClean="0"/>
              <a:t>O/H Line</a:t>
            </a:r>
            <a:endParaRPr lang="en-IN" sz="1200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89674962-39F1-4E86-9838-48568FA28945}"/>
              </a:ext>
            </a:extLst>
          </p:cNvPr>
          <p:cNvSpPr txBox="1"/>
          <p:nvPr/>
        </p:nvSpPr>
        <p:spPr>
          <a:xfrm rot="20577706">
            <a:off x="6861087" y="3106943"/>
            <a:ext cx="1262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Existing 132kV </a:t>
            </a:r>
            <a:r>
              <a:rPr lang="en-US" sz="1200" b="1" dirty="0"/>
              <a:t>S</a:t>
            </a:r>
            <a:r>
              <a:rPr lang="en-US" sz="1200" b="1" dirty="0" smtClean="0"/>
              <a:t>/C</a:t>
            </a:r>
            <a:endParaRPr lang="en-US" sz="1200" b="1" dirty="0"/>
          </a:p>
          <a:p>
            <a:r>
              <a:rPr lang="en-US" sz="1200" b="1" dirty="0" smtClean="0"/>
              <a:t>O/H Line</a:t>
            </a:r>
            <a:endParaRPr lang="en-IN" sz="1200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4AFBBE4B-932F-4955-BAB0-31ED17E3A812}"/>
              </a:ext>
            </a:extLst>
          </p:cNvPr>
          <p:cNvSpPr txBox="1"/>
          <p:nvPr/>
        </p:nvSpPr>
        <p:spPr>
          <a:xfrm>
            <a:off x="1371981" y="1079801"/>
            <a:ext cx="1431303" cy="5539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/>
              <a:t>132/33 </a:t>
            </a:r>
            <a:r>
              <a:rPr lang="en-US" sz="1500" b="1" dirty="0"/>
              <a:t>kV </a:t>
            </a:r>
            <a:r>
              <a:rPr lang="en-US" sz="1500" b="1" dirty="0" smtClean="0"/>
              <a:t>UDALA</a:t>
            </a:r>
            <a:endParaRPr lang="en-IN" sz="1500" b="1" dirty="0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2776782" y="1360948"/>
            <a:ext cx="1353324" cy="108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89674962-39F1-4E86-9838-48568FA28945}"/>
              </a:ext>
            </a:extLst>
          </p:cNvPr>
          <p:cNvSpPr txBox="1"/>
          <p:nvPr/>
        </p:nvSpPr>
        <p:spPr>
          <a:xfrm>
            <a:off x="2832396" y="941813"/>
            <a:ext cx="1431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Existing 132kV </a:t>
            </a:r>
            <a:r>
              <a:rPr lang="en-US" sz="1200" b="1" dirty="0"/>
              <a:t>S</a:t>
            </a:r>
            <a:r>
              <a:rPr lang="en-US" sz="1200" b="1" dirty="0" smtClean="0"/>
              <a:t>/C</a:t>
            </a:r>
            <a:endParaRPr lang="en-US" sz="1200" b="1" dirty="0"/>
          </a:p>
          <a:p>
            <a:r>
              <a:rPr lang="en-US" sz="1200" b="1" dirty="0" smtClean="0"/>
              <a:t>O/H Line</a:t>
            </a:r>
            <a:endParaRPr lang="en-IN" sz="1200" b="1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DF78E6D8-EDC6-4054-9D2A-B62D4892A524}"/>
              </a:ext>
            </a:extLst>
          </p:cNvPr>
          <p:cNvSpPr txBox="1"/>
          <p:nvPr/>
        </p:nvSpPr>
        <p:spPr>
          <a:xfrm>
            <a:off x="8960125" y="1472585"/>
            <a:ext cx="14767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/>
              <a:t>132/33 </a:t>
            </a:r>
            <a:r>
              <a:rPr lang="en-US" sz="1500" b="1" dirty="0"/>
              <a:t>kV </a:t>
            </a:r>
            <a:r>
              <a:rPr lang="en-US" sz="1500" b="1" dirty="0" smtClean="0"/>
              <a:t>CHANDIPUR  </a:t>
            </a:r>
            <a:r>
              <a:rPr lang="en-US" sz="1500" b="1" dirty="0"/>
              <a:t>SS</a:t>
            </a:r>
            <a:endParaRPr lang="en-IN" sz="1500" b="1" dirty="0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xmlns="" id="{D03883E7-7346-4513-B55F-F22DC2040621}"/>
              </a:ext>
            </a:extLst>
          </p:cNvPr>
          <p:cNvCxnSpPr>
            <a:cxnSpLocks/>
            <a:endCxn id="134" idx="0"/>
          </p:cNvCxnSpPr>
          <p:nvPr/>
        </p:nvCxnSpPr>
        <p:spPr>
          <a:xfrm flipH="1">
            <a:off x="4955355" y="3620779"/>
            <a:ext cx="12450" cy="851438"/>
          </a:xfrm>
          <a:prstGeom prst="line">
            <a:avLst/>
          </a:prstGeom>
          <a:ln>
            <a:gradFill>
              <a:gsLst>
                <a:gs pos="83000">
                  <a:schemeClr val="tx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xmlns="" id="{D03883E7-7346-4513-B55F-F22DC2040621}"/>
              </a:ext>
            </a:extLst>
          </p:cNvPr>
          <p:cNvCxnSpPr>
            <a:cxnSpLocks/>
          </p:cNvCxnSpPr>
          <p:nvPr/>
        </p:nvCxnSpPr>
        <p:spPr>
          <a:xfrm flipH="1">
            <a:off x="4943660" y="2008914"/>
            <a:ext cx="4985431" cy="1611865"/>
          </a:xfrm>
          <a:prstGeom prst="line">
            <a:avLst/>
          </a:prstGeom>
          <a:ln>
            <a:gradFill>
              <a:gsLst>
                <a:gs pos="83000">
                  <a:schemeClr val="tx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xmlns="" id="{1E558522-EF34-4688-A64B-612392751D0E}"/>
              </a:ext>
            </a:extLst>
          </p:cNvPr>
          <p:cNvCxnSpPr>
            <a:cxnSpLocks/>
          </p:cNvCxnSpPr>
          <p:nvPr/>
        </p:nvCxnSpPr>
        <p:spPr>
          <a:xfrm flipH="1" flipV="1">
            <a:off x="4116790" y="1359523"/>
            <a:ext cx="303203" cy="9027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58333" y="597589"/>
            <a:ext cx="915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/>
              <a:t>BEFORE</a:t>
            </a:r>
            <a:endParaRPr lang="en-IN" dirty="0"/>
          </a:p>
        </p:txBody>
      </p:sp>
      <p:sp>
        <p:nvSpPr>
          <p:cNvPr id="4" name="TextBox 3"/>
          <p:cNvSpPr txBox="1"/>
          <p:nvPr/>
        </p:nvSpPr>
        <p:spPr>
          <a:xfrm>
            <a:off x="5239859" y="2914451"/>
            <a:ext cx="1019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b="1" dirty="0" smtClean="0"/>
              <a:t>38.8 MW</a:t>
            </a:r>
            <a:endParaRPr lang="en-IN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982321" y="1443713"/>
            <a:ext cx="1019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 smtClean="0"/>
              <a:t>45 MW</a:t>
            </a:r>
            <a:endParaRPr lang="en-IN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3183669" y="2611464"/>
            <a:ext cx="1019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 smtClean="0"/>
              <a:t>60 MW</a:t>
            </a:r>
            <a:endParaRPr lang="en-IN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3433993" y="3623828"/>
            <a:ext cx="1019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 smtClean="0"/>
              <a:t>50 MW</a:t>
            </a:r>
            <a:endParaRPr lang="en-IN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5132436" y="4003219"/>
            <a:ext cx="1019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 smtClean="0"/>
              <a:t>11.8 MW</a:t>
            </a:r>
            <a:endParaRPr lang="en-IN" sz="1400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5132436" y="2936211"/>
            <a:ext cx="0" cy="4327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ular Callout 14"/>
          <p:cNvSpPr/>
          <p:nvPr/>
        </p:nvSpPr>
        <p:spPr>
          <a:xfrm>
            <a:off x="8846288" y="1079801"/>
            <a:ext cx="689192" cy="286587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200" dirty="0" smtClean="0">
                <a:solidFill>
                  <a:schemeClr val="tx1"/>
                </a:solidFill>
              </a:rPr>
              <a:t>27 </a:t>
            </a:r>
            <a:r>
              <a:rPr lang="en-IN" sz="1100" dirty="0" smtClean="0">
                <a:solidFill>
                  <a:schemeClr val="tx1"/>
                </a:solidFill>
              </a:rPr>
              <a:t>MW</a:t>
            </a:r>
            <a:endParaRPr lang="en-IN" sz="1100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5132436" y="3777716"/>
            <a:ext cx="0" cy="5332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478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994579" y="297321"/>
            <a:ext cx="10057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               </a:t>
            </a:r>
            <a:r>
              <a:rPr lang="en-US" b="1" u="sng" dirty="0" smtClean="0"/>
              <a:t> Connectivity </a:t>
            </a:r>
            <a:r>
              <a:rPr lang="en-US" b="1" u="sng" dirty="0"/>
              <a:t>arrangement of the proposed 132kV UG Cabling Work </a:t>
            </a:r>
            <a:r>
              <a:rPr lang="en-US" b="1" u="sng" dirty="0" smtClean="0"/>
              <a:t>from </a:t>
            </a:r>
            <a:r>
              <a:rPr lang="en-US" b="1" dirty="0" smtClean="0"/>
              <a:t>			 </a:t>
            </a:r>
            <a:r>
              <a:rPr lang="en-US" b="1" u="sng" dirty="0" smtClean="0"/>
              <a:t>220/132/33kV </a:t>
            </a:r>
            <a:r>
              <a:rPr lang="en-US" b="1" u="sng" dirty="0"/>
              <a:t>Grid </a:t>
            </a:r>
            <a:r>
              <a:rPr lang="en-US" b="1" u="sng" dirty="0" smtClean="0"/>
              <a:t>S/S Balasore </a:t>
            </a:r>
            <a:r>
              <a:rPr lang="en-US" b="1" u="sng" dirty="0"/>
              <a:t>to 132/33kV </a:t>
            </a:r>
            <a:r>
              <a:rPr lang="en-US" b="1" u="sng" dirty="0" smtClean="0"/>
              <a:t>Grid</a:t>
            </a:r>
            <a:r>
              <a:rPr lang="en-IN" b="1" u="sng" dirty="0" smtClean="0"/>
              <a:t> </a:t>
            </a:r>
            <a:r>
              <a:rPr lang="en-US" b="1" u="sng" dirty="0" smtClean="0"/>
              <a:t>Chandipur GSS</a:t>
            </a:r>
            <a:endParaRPr lang="en-IN" b="1" u="sng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88142B9B-827D-4DA3-B2CE-3BE471103722}"/>
              </a:ext>
            </a:extLst>
          </p:cNvPr>
          <p:cNvSpPr/>
          <p:nvPr/>
        </p:nvSpPr>
        <p:spPr>
          <a:xfrm>
            <a:off x="8687403" y="1428392"/>
            <a:ext cx="1625974" cy="5805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B460951F-177C-4D25-85A5-E25E6E082B32}"/>
              </a:ext>
            </a:extLst>
          </p:cNvPr>
          <p:cNvSpPr txBox="1"/>
          <p:nvPr/>
        </p:nvSpPr>
        <p:spPr>
          <a:xfrm>
            <a:off x="4268378" y="2242512"/>
            <a:ext cx="1373956" cy="5539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dk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500" b="1" dirty="0" smtClean="0"/>
              <a:t>220/132/33 </a:t>
            </a:r>
            <a:r>
              <a:rPr lang="en-US" sz="1500" b="1" dirty="0"/>
              <a:t>kV </a:t>
            </a:r>
            <a:r>
              <a:rPr lang="en-US" sz="1500" b="1" dirty="0" smtClean="0"/>
              <a:t>BALASORE </a:t>
            </a:r>
            <a:r>
              <a:rPr lang="en-US" sz="1500" b="1" dirty="0"/>
              <a:t>SS</a:t>
            </a:r>
            <a:endParaRPr lang="en-IN" sz="1500" b="1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2D84E67F-355A-47E1-A9AF-FCA7810B45CE}"/>
              </a:ext>
            </a:extLst>
          </p:cNvPr>
          <p:cNvCxnSpPr>
            <a:cxnSpLocks/>
            <a:stCxn id="103" idx="3"/>
            <a:endCxn id="70" idx="1"/>
          </p:cNvCxnSpPr>
          <p:nvPr/>
        </p:nvCxnSpPr>
        <p:spPr>
          <a:xfrm flipV="1">
            <a:off x="2954872" y="2519511"/>
            <a:ext cx="1313506" cy="2120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4AFBBE4B-932F-4955-BAB0-31ED17E3A812}"/>
              </a:ext>
            </a:extLst>
          </p:cNvPr>
          <p:cNvSpPr txBox="1"/>
          <p:nvPr/>
        </p:nvSpPr>
        <p:spPr>
          <a:xfrm>
            <a:off x="1523569" y="2263718"/>
            <a:ext cx="1431303" cy="5539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/>
              <a:t>132/33 </a:t>
            </a:r>
            <a:r>
              <a:rPr lang="en-US" sz="1500" b="1" dirty="0"/>
              <a:t>kV </a:t>
            </a:r>
            <a:r>
              <a:rPr lang="en-US" sz="1500" b="1" dirty="0" smtClean="0"/>
              <a:t>BASTA</a:t>
            </a:r>
            <a:endParaRPr lang="en-IN" sz="1500" b="1" dirty="0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xmlns="" id="{70203D7F-35DE-41AF-BCC4-B44871E28428}"/>
              </a:ext>
            </a:extLst>
          </p:cNvPr>
          <p:cNvSpPr txBox="1"/>
          <p:nvPr/>
        </p:nvSpPr>
        <p:spPr>
          <a:xfrm>
            <a:off x="4183928" y="4472217"/>
            <a:ext cx="1542854" cy="5539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/>
              <a:t>132/33 </a:t>
            </a:r>
            <a:r>
              <a:rPr lang="en-US" sz="1500" b="1" dirty="0"/>
              <a:t>kV </a:t>
            </a:r>
            <a:r>
              <a:rPr lang="en-US" sz="1500" b="1" dirty="0" err="1"/>
              <a:t>S</a:t>
            </a:r>
            <a:r>
              <a:rPr lang="en-US" sz="1500" b="1" dirty="0" err="1" smtClean="0"/>
              <a:t>oro</a:t>
            </a:r>
            <a:r>
              <a:rPr lang="en-US" sz="1500" b="1" dirty="0" smtClean="0"/>
              <a:t> SS</a:t>
            </a:r>
            <a:endParaRPr lang="en-IN" sz="1500" b="1" dirty="0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xmlns="" id="{F04AE754-BFE8-4FA5-9302-F340D48D898B}"/>
              </a:ext>
            </a:extLst>
          </p:cNvPr>
          <p:cNvCxnSpPr>
            <a:cxnSpLocks/>
            <a:stCxn id="2" idx="1"/>
            <a:endCxn id="70" idx="3"/>
          </p:cNvCxnSpPr>
          <p:nvPr/>
        </p:nvCxnSpPr>
        <p:spPr>
          <a:xfrm flipH="1">
            <a:off x="5642334" y="1718653"/>
            <a:ext cx="3045069" cy="800858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09566B4B-ACB6-4C6F-93EB-0035A94023AF}"/>
              </a:ext>
            </a:extLst>
          </p:cNvPr>
          <p:cNvCxnSpPr>
            <a:cxnSpLocks/>
            <a:stCxn id="70" idx="2"/>
          </p:cNvCxnSpPr>
          <p:nvPr/>
        </p:nvCxnSpPr>
        <p:spPr>
          <a:xfrm>
            <a:off x="4955356" y="2796510"/>
            <a:ext cx="6224" cy="725282"/>
          </a:xfrm>
          <a:prstGeom prst="line">
            <a:avLst/>
          </a:prstGeom>
          <a:ln>
            <a:gradFill>
              <a:gsLst>
                <a:gs pos="83000">
                  <a:schemeClr val="tx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xmlns="" id="{1E558522-EF34-4688-A64B-612392751D0E}"/>
              </a:ext>
            </a:extLst>
          </p:cNvPr>
          <p:cNvCxnSpPr>
            <a:cxnSpLocks/>
          </p:cNvCxnSpPr>
          <p:nvPr/>
        </p:nvCxnSpPr>
        <p:spPr>
          <a:xfrm flipV="1">
            <a:off x="3072536" y="2759633"/>
            <a:ext cx="1190930" cy="6284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89674962-39F1-4E86-9838-48568FA28945}"/>
              </a:ext>
            </a:extLst>
          </p:cNvPr>
          <p:cNvSpPr txBox="1"/>
          <p:nvPr/>
        </p:nvSpPr>
        <p:spPr>
          <a:xfrm>
            <a:off x="2967141" y="2077627"/>
            <a:ext cx="145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Existing 132kV </a:t>
            </a:r>
            <a:r>
              <a:rPr lang="en-US" sz="1200" b="1" dirty="0"/>
              <a:t>S</a:t>
            </a:r>
            <a:r>
              <a:rPr lang="en-US" sz="1200" b="1" dirty="0" smtClean="0"/>
              <a:t>/C</a:t>
            </a:r>
            <a:endParaRPr lang="en-US" sz="1200" b="1" dirty="0"/>
          </a:p>
          <a:p>
            <a:r>
              <a:rPr lang="en-US" sz="1200" b="1" dirty="0" smtClean="0"/>
              <a:t>O/H Line</a:t>
            </a:r>
            <a:endParaRPr lang="en-IN" sz="1200" b="1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D03883E7-7346-4513-B55F-F22DC2040621}"/>
              </a:ext>
            </a:extLst>
          </p:cNvPr>
          <p:cNvCxnSpPr>
            <a:cxnSpLocks/>
          </p:cNvCxnSpPr>
          <p:nvPr/>
        </p:nvCxnSpPr>
        <p:spPr>
          <a:xfrm flipH="1">
            <a:off x="4952363" y="2008914"/>
            <a:ext cx="4746147" cy="1512878"/>
          </a:xfrm>
          <a:prstGeom prst="line">
            <a:avLst/>
          </a:prstGeom>
          <a:ln>
            <a:gradFill>
              <a:gsLst>
                <a:gs pos="83000">
                  <a:schemeClr val="tx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4AFBBE4B-932F-4955-BAB0-31ED17E3A812}"/>
              </a:ext>
            </a:extLst>
          </p:cNvPr>
          <p:cNvSpPr txBox="1"/>
          <p:nvPr/>
        </p:nvSpPr>
        <p:spPr>
          <a:xfrm>
            <a:off x="1783931" y="3388112"/>
            <a:ext cx="1542158" cy="7848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/>
              <a:t>132/33 </a:t>
            </a:r>
            <a:r>
              <a:rPr lang="en-US" sz="1500" b="1" dirty="0"/>
              <a:t>kV </a:t>
            </a:r>
            <a:r>
              <a:rPr lang="en-US" sz="1500" b="1" dirty="0" smtClean="0"/>
              <a:t>SOMNATHPUR </a:t>
            </a:r>
            <a:r>
              <a:rPr lang="en-US" sz="1500" b="1" dirty="0"/>
              <a:t>SS</a:t>
            </a:r>
            <a:endParaRPr lang="en-IN" sz="1500" b="1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89674962-39F1-4E86-9838-48568FA28945}"/>
              </a:ext>
            </a:extLst>
          </p:cNvPr>
          <p:cNvSpPr txBox="1"/>
          <p:nvPr/>
        </p:nvSpPr>
        <p:spPr>
          <a:xfrm>
            <a:off x="3312618" y="3123916"/>
            <a:ext cx="145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Existing 132kV </a:t>
            </a:r>
            <a:r>
              <a:rPr lang="en-US" sz="1200" b="1" dirty="0"/>
              <a:t>S</a:t>
            </a:r>
            <a:r>
              <a:rPr lang="en-US" sz="1200" b="1" dirty="0" smtClean="0"/>
              <a:t>/C</a:t>
            </a:r>
            <a:endParaRPr lang="en-US" sz="1200" b="1" dirty="0"/>
          </a:p>
          <a:p>
            <a:r>
              <a:rPr lang="en-US" sz="1200" b="1" dirty="0" smtClean="0"/>
              <a:t>O/H Line</a:t>
            </a:r>
            <a:endParaRPr lang="en-IN" sz="1200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89674962-39F1-4E86-9838-48568FA28945}"/>
              </a:ext>
            </a:extLst>
          </p:cNvPr>
          <p:cNvSpPr txBox="1"/>
          <p:nvPr/>
        </p:nvSpPr>
        <p:spPr>
          <a:xfrm rot="20577706">
            <a:off x="6861087" y="3106943"/>
            <a:ext cx="1262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Existing 132kV </a:t>
            </a:r>
            <a:r>
              <a:rPr lang="en-US" sz="1200" b="1" dirty="0"/>
              <a:t>S</a:t>
            </a:r>
            <a:r>
              <a:rPr lang="en-US" sz="1200" b="1" dirty="0" smtClean="0"/>
              <a:t>/C</a:t>
            </a:r>
            <a:endParaRPr lang="en-US" sz="1200" b="1" dirty="0"/>
          </a:p>
          <a:p>
            <a:r>
              <a:rPr lang="en-US" sz="1200" b="1" dirty="0" smtClean="0"/>
              <a:t>O/H Line</a:t>
            </a:r>
            <a:endParaRPr lang="en-IN" sz="1200" b="1" dirty="0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F04AE754-BFE8-4FA5-9302-F340D48D898B}"/>
              </a:ext>
            </a:extLst>
          </p:cNvPr>
          <p:cNvCxnSpPr>
            <a:cxnSpLocks/>
            <a:stCxn id="45" idx="1"/>
            <a:endCxn id="70" idx="3"/>
          </p:cNvCxnSpPr>
          <p:nvPr/>
        </p:nvCxnSpPr>
        <p:spPr>
          <a:xfrm flipH="1">
            <a:off x="5642334" y="1722903"/>
            <a:ext cx="3045070" cy="796608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89674962-39F1-4E86-9838-48568FA28945}"/>
              </a:ext>
            </a:extLst>
          </p:cNvPr>
          <p:cNvSpPr txBox="1"/>
          <p:nvPr/>
        </p:nvSpPr>
        <p:spPr>
          <a:xfrm rot="20735480">
            <a:off x="5929277" y="1602973"/>
            <a:ext cx="202323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Proposed 132kV </a:t>
            </a:r>
            <a:r>
              <a:rPr lang="en-US" sz="1200" b="1" dirty="0">
                <a:solidFill>
                  <a:srgbClr val="FF0000"/>
                </a:solidFill>
              </a:rPr>
              <a:t>S</a:t>
            </a:r>
            <a:r>
              <a:rPr lang="en-US" sz="1200" b="1" dirty="0" smtClean="0">
                <a:solidFill>
                  <a:srgbClr val="FF0000"/>
                </a:solidFill>
              </a:rPr>
              <a:t>/C</a:t>
            </a:r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sz="1200" b="1" dirty="0" smtClean="0">
                <a:solidFill>
                  <a:srgbClr val="FF0000"/>
                </a:solidFill>
              </a:rPr>
              <a:t>Line through UG Cabling</a:t>
            </a:r>
            <a:endParaRPr lang="en-IN" sz="1200" b="1" dirty="0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4AFBBE4B-932F-4955-BAB0-31ED17E3A812}"/>
              </a:ext>
            </a:extLst>
          </p:cNvPr>
          <p:cNvSpPr txBox="1"/>
          <p:nvPr/>
        </p:nvSpPr>
        <p:spPr>
          <a:xfrm>
            <a:off x="1371981" y="1079801"/>
            <a:ext cx="1431303" cy="5539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/>
              <a:t>132/33 </a:t>
            </a:r>
            <a:r>
              <a:rPr lang="en-US" sz="1500" b="1" dirty="0"/>
              <a:t>kV </a:t>
            </a:r>
            <a:r>
              <a:rPr lang="en-US" sz="1500" b="1" dirty="0" smtClean="0"/>
              <a:t>UDALA</a:t>
            </a:r>
            <a:endParaRPr lang="en-IN" sz="1500" b="1" dirty="0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2776782" y="1360948"/>
            <a:ext cx="1353324" cy="108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89674962-39F1-4E86-9838-48568FA28945}"/>
              </a:ext>
            </a:extLst>
          </p:cNvPr>
          <p:cNvSpPr txBox="1"/>
          <p:nvPr/>
        </p:nvSpPr>
        <p:spPr>
          <a:xfrm>
            <a:off x="2832396" y="941813"/>
            <a:ext cx="1431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Existing 132kV </a:t>
            </a:r>
            <a:r>
              <a:rPr lang="en-US" sz="1200" b="1" dirty="0"/>
              <a:t>S</a:t>
            </a:r>
            <a:r>
              <a:rPr lang="en-US" sz="1200" b="1" dirty="0" smtClean="0"/>
              <a:t>/C</a:t>
            </a:r>
            <a:endParaRPr lang="en-US" sz="1200" b="1" dirty="0"/>
          </a:p>
          <a:p>
            <a:r>
              <a:rPr lang="en-US" sz="1200" b="1" dirty="0" smtClean="0"/>
              <a:t>O/H Line</a:t>
            </a:r>
            <a:endParaRPr lang="en-IN" sz="1200" b="1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DF78E6D8-EDC6-4054-9D2A-B62D4892A524}"/>
              </a:ext>
            </a:extLst>
          </p:cNvPr>
          <p:cNvSpPr txBox="1"/>
          <p:nvPr/>
        </p:nvSpPr>
        <p:spPr>
          <a:xfrm>
            <a:off x="8687404" y="1436892"/>
            <a:ext cx="1640190" cy="5720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/>
              <a:t>132/33 </a:t>
            </a:r>
            <a:r>
              <a:rPr lang="en-US" sz="1500" b="1" dirty="0"/>
              <a:t>kV </a:t>
            </a:r>
            <a:r>
              <a:rPr lang="en-US" sz="1500" b="1" dirty="0" smtClean="0"/>
              <a:t>CHANDIPUR  </a:t>
            </a:r>
            <a:r>
              <a:rPr lang="en-US" sz="1500" b="1" dirty="0"/>
              <a:t>SS</a:t>
            </a:r>
            <a:endParaRPr lang="en-IN" sz="1500" b="1" dirty="0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xmlns="" id="{D03883E7-7346-4513-B55F-F22DC2040621}"/>
              </a:ext>
            </a:extLst>
          </p:cNvPr>
          <p:cNvCxnSpPr>
            <a:cxnSpLocks/>
            <a:endCxn id="134" idx="0"/>
          </p:cNvCxnSpPr>
          <p:nvPr/>
        </p:nvCxnSpPr>
        <p:spPr>
          <a:xfrm flipH="1">
            <a:off x="4955355" y="3620779"/>
            <a:ext cx="12450" cy="851438"/>
          </a:xfrm>
          <a:prstGeom prst="line">
            <a:avLst/>
          </a:prstGeom>
          <a:ln>
            <a:gradFill>
              <a:gsLst>
                <a:gs pos="83000">
                  <a:schemeClr val="tx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xmlns="" id="{D03883E7-7346-4513-B55F-F22DC2040621}"/>
              </a:ext>
            </a:extLst>
          </p:cNvPr>
          <p:cNvCxnSpPr>
            <a:cxnSpLocks/>
          </p:cNvCxnSpPr>
          <p:nvPr/>
        </p:nvCxnSpPr>
        <p:spPr>
          <a:xfrm flipH="1">
            <a:off x="4943660" y="2008914"/>
            <a:ext cx="4985431" cy="1611865"/>
          </a:xfrm>
          <a:prstGeom prst="line">
            <a:avLst/>
          </a:prstGeom>
          <a:ln>
            <a:gradFill>
              <a:gsLst>
                <a:gs pos="83000">
                  <a:schemeClr val="tx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xmlns="" id="{1E558522-EF34-4688-A64B-612392751D0E}"/>
              </a:ext>
            </a:extLst>
          </p:cNvPr>
          <p:cNvCxnSpPr>
            <a:cxnSpLocks/>
          </p:cNvCxnSpPr>
          <p:nvPr/>
        </p:nvCxnSpPr>
        <p:spPr>
          <a:xfrm flipH="1" flipV="1">
            <a:off x="4116790" y="1359523"/>
            <a:ext cx="303203" cy="9027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67559" y="599090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/>
              <a:t>AFTER</a:t>
            </a:r>
            <a:endParaRPr lang="en-IN" dirty="0"/>
          </a:p>
        </p:txBody>
      </p:sp>
      <p:sp>
        <p:nvSpPr>
          <p:cNvPr id="7" name="TextBox 6"/>
          <p:cNvSpPr txBox="1"/>
          <p:nvPr/>
        </p:nvSpPr>
        <p:spPr>
          <a:xfrm>
            <a:off x="3187095" y="1499086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 smtClean="0"/>
              <a:t>45 MW</a:t>
            </a:r>
            <a:endParaRPr lang="en-IN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7707913" y="1366388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 smtClean="0"/>
              <a:t>38.2 MW</a:t>
            </a:r>
            <a:endParaRPr lang="en-IN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5041406" y="3948425"/>
            <a:ext cx="8579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 smtClean="0"/>
              <a:t>21.2 MW</a:t>
            </a:r>
            <a:endParaRPr lang="en-IN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3438410" y="3598507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 smtClean="0"/>
              <a:t>50 MW</a:t>
            </a:r>
            <a:endParaRPr lang="en-IN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3092608" y="2611464"/>
            <a:ext cx="8579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 smtClean="0"/>
              <a:t>60.0 MW</a:t>
            </a:r>
            <a:endParaRPr lang="en-IN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5354870" y="2817716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/>
              <a:t>10.0 MW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7978128" y="1633799"/>
            <a:ext cx="695058" cy="1500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153904" y="2889627"/>
            <a:ext cx="2887" cy="4064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ounded Rectangular Callout 42"/>
          <p:cNvSpPr/>
          <p:nvPr/>
        </p:nvSpPr>
        <p:spPr>
          <a:xfrm>
            <a:off x="8818307" y="1037777"/>
            <a:ext cx="689192" cy="286587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200" dirty="0" smtClean="0">
                <a:solidFill>
                  <a:schemeClr val="tx1"/>
                </a:solidFill>
              </a:rPr>
              <a:t>27 </a:t>
            </a:r>
            <a:r>
              <a:rPr lang="en-IN" sz="1100" dirty="0" smtClean="0">
                <a:solidFill>
                  <a:schemeClr val="tx1"/>
                </a:solidFill>
              </a:rPr>
              <a:t>MW</a:t>
            </a:r>
            <a:endParaRPr lang="en-IN" sz="1100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041406" y="3827721"/>
            <a:ext cx="0" cy="5422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8474149" y="2519511"/>
            <a:ext cx="754911" cy="2401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8292239" y="2879658"/>
            <a:ext cx="8579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/>
              <a:t>2</a:t>
            </a:r>
            <a:r>
              <a:rPr lang="en-IN" sz="1400" dirty="0" smtClean="0"/>
              <a:t>1.2 </a:t>
            </a:r>
            <a:r>
              <a:rPr lang="en-IN" sz="1400" dirty="0" smtClean="0"/>
              <a:t>MW</a:t>
            </a:r>
            <a:endParaRPr lang="en-IN" sz="1400" dirty="0"/>
          </a:p>
        </p:txBody>
      </p:sp>
    </p:spTree>
    <p:extLst>
      <p:ext uri="{BB962C8B-B14F-4D97-AF65-F5344CB8AC3E}">
        <p14:creationId xmlns:p14="http://schemas.microsoft.com/office/powerpoint/2010/main" val="1521821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143</Words>
  <Application>Microsoft Office PowerPoint</Application>
  <PresentationFormat>Widescreen</PresentationFormat>
  <Paragraphs>48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OPTCL</dc:creator>
  <cp:lastModifiedBy>Manar Ranjan</cp:lastModifiedBy>
  <cp:revision>45</cp:revision>
  <dcterms:created xsi:type="dcterms:W3CDTF">2024-12-04T11:12:00Z</dcterms:created>
  <dcterms:modified xsi:type="dcterms:W3CDTF">2026-05-06T09:38:04Z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E8AE1E9E2C6D4BF4A824111CC2A619CA_12</vt:lpwstr>
  </property>
  <property fmtid="{D5CDD505-2E9C-101B-9397-08002B2CF9AE}" pid="3" name="KSOProductBuildVer">
    <vt:lpwstr>1033-12.2.0.22222</vt:lpwstr>
  </property>
</Properties>
</file>