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35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0722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8497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093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375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557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381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4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859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218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846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C6B7E-A363-4384-9265-953140BA6D64}" type="datetimeFigureOut">
              <a:rPr lang="en-IN" smtClean="0"/>
              <a:t>12-06-2026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C2B65-D9CE-4EB1-ABCD-0133AF7ACF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424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074131" y="2593571"/>
            <a:ext cx="2028305" cy="113053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GIS, </a:t>
            </a:r>
            <a:r>
              <a:rPr lang="en-US" dirty="0" err="1" smtClean="0">
                <a:solidFill>
                  <a:schemeClr val="tx1"/>
                </a:solidFill>
              </a:rPr>
              <a:t>Balianta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70227" y="1142998"/>
            <a:ext cx="2028305" cy="113053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Pratapsasan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70227" y="4752801"/>
            <a:ext cx="2028305" cy="113053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Nuapada</a:t>
            </a:r>
            <a:r>
              <a:rPr lang="en-US" dirty="0" smtClean="0">
                <a:solidFill>
                  <a:schemeClr val="tx1"/>
                </a:solidFill>
              </a:rPr>
              <a:t>, Cuttack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59329" y="1890625"/>
            <a:ext cx="1778924" cy="97259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Bidanasi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59329" y="5577007"/>
            <a:ext cx="1778924" cy="97259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400/220/132kV GSS, </a:t>
            </a:r>
            <a:r>
              <a:rPr lang="en-US" dirty="0" err="1" smtClean="0">
                <a:solidFill>
                  <a:schemeClr val="tx1"/>
                </a:solidFill>
              </a:rPr>
              <a:t>Mendhasal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74127" y="3817186"/>
            <a:ext cx="1778924" cy="97259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220/33kV GIS, </a:t>
            </a:r>
            <a:r>
              <a:rPr lang="en-US" dirty="0" err="1" smtClean="0">
                <a:solidFill>
                  <a:schemeClr val="tx1"/>
                </a:solidFill>
              </a:rPr>
              <a:t>Godisahi</a:t>
            </a: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21" name="Elbow Connector 20"/>
          <p:cNvCxnSpPr>
            <a:stCxn id="5" idx="3"/>
            <a:endCxn id="6" idx="2"/>
          </p:cNvCxnSpPr>
          <p:nvPr/>
        </p:nvCxnSpPr>
        <p:spPr>
          <a:xfrm flipV="1">
            <a:off x="9102436" y="2273529"/>
            <a:ext cx="1681944" cy="885308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endCxn id="7" idx="0"/>
          </p:cNvCxnSpPr>
          <p:nvPr/>
        </p:nvCxnSpPr>
        <p:spPr>
          <a:xfrm>
            <a:off x="9102438" y="3300156"/>
            <a:ext cx="1681942" cy="145264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0918076" y="2273529"/>
            <a:ext cx="13161" cy="247927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68947" y="429349"/>
            <a:ext cx="11175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u="sng" dirty="0" smtClean="0">
                <a:solidFill>
                  <a:srgbClr val="002060"/>
                </a:solidFill>
              </a:rPr>
              <a:t>BEFORE</a:t>
            </a:r>
            <a:endParaRPr lang="en-IN" sz="3200" b="1" u="sng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918076" y="3082277"/>
            <a:ext cx="11520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Existing 220kV D/C Line </a:t>
            </a:r>
            <a:endParaRPr lang="en-IN" sz="11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9236132" y="3295664"/>
            <a:ext cx="1188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220kV LILO Line</a:t>
            </a:r>
            <a:endParaRPr lang="en-IN" sz="1100" b="1" dirty="0"/>
          </a:p>
        </p:txBody>
      </p:sp>
      <p:cxnSp>
        <p:nvCxnSpPr>
          <p:cNvPr id="53" name="Elbow Connector 52"/>
          <p:cNvCxnSpPr>
            <a:stCxn id="8" idx="3"/>
          </p:cNvCxnSpPr>
          <p:nvPr/>
        </p:nvCxnSpPr>
        <p:spPr>
          <a:xfrm>
            <a:off x="3938253" y="2376920"/>
            <a:ext cx="5828510" cy="2880533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>
            <a:off x="3934789" y="2593083"/>
            <a:ext cx="5844444" cy="2851753"/>
          </a:xfrm>
          <a:prstGeom prst="bentConnector3">
            <a:avLst>
              <a:gd name="adj1" fmla="val 46424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547" y="2612724"/>
            <a:ext cx="1152244" cy="475529"/>
          </a:xfrm>
          <a:prstGeom prst="rect">
            <a:avLst/>
          </a:prstGeom>
        </p:spPr>
      </p:pic>
      <p:cxnSp>
        <p:nvCxnSpPr>
          <p:cNvPr id="30" name="Straight Connector 29"/>
          <p:cNvCxnSpPr>
            <a:stCxn id="8" idx="2"/>
            <a:endCxn id="9" idx="0"/>
          </p:cNvCxnSpPr>
          <p:nvPr/>
        </p:nvCxnSpPr>
        <p:spPr>
          <a:xfrm>
            <a:off x="3048791" y="2863215"/>
            <a:ext cx="0" cy="271379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0" idx="1"/>
          </p:cNvCxnSpPr>
          <p:nvPr/>
        </p:nvCxnSpPr>
        <p:spPr>
          <a:xfrm rot="10800000">
            <a:off x="3187977" y="2872015"/>
            <a:ext cx="1086151" cy="1431466"/>
          </a:xfrm>
          <a:prstGeom prst="bentConnector2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 flipV="1">
            <a:off x="3192902" y="4428482"/>
            <a:ext cx="1081225" cy="1141355"/>
          </a:xfrm>
          <a:prstGeom prst="bentConnector2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136693" y="4058791"/>
            <a:ext cx="1188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220kV LILO Line</a:t>
            </a:r>
            <a:endParaRPr lang="en-IN" sz="1100" b="1" dirty="0"/>
          </a:p>
        </p:txBody>
      </p:sp>
      <p:sp>
        <p:nvSpPr>
          <p:cNvPr id="57" name="TextBox 56"/>
          <p:cNvSpPr txBox="1"/>
          <p:nvPr/>
        </p:nvSpPr>
        <p:spPr>
          <a:xfrm rot="16200000">
            <a:off x="2252241" y="4104958"/>
            <a:ext cx="11520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Existing 220kV D/C Line </a:t>
            </a:r>
            <a:endParaRPr lang="en-IN" sz="1100" b="1" dirty="0"/>
          </a:p>
        </p:txBody>
      </p:sp>
    </p:spTree>
    <p:extLst>
      <p:ext uri="{BB962C8B-B14F-4D97-AF65-F5344CB8AC3E}">
        <p14:creationId xmlns:p14="http://schemas.microsoft.com/office/powerpoint/2010/main" val="661425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68632" y="1221969"/>
            <a:ext cx="1778924" cy="97259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Proposed 220/33kV GIS, </a:t>
            </a:r>
            <a:r>
              <a:rPr lang="en-US" dirty="0" err="1" smtClean="0">
                <a:solidFill>
                  <a:schemeClr val="tx1"/>
                </a:solidFill>
              </a:rPr>
              <a:t>Pahala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74131" y="2593571"/>
            <a:ext cx="2028305" cy="113053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GIS, </a:t>
            </a:r>
            <a:r>
              <a:rPr lang="en-US" dirty="0" err="1" smtClean="0">
                <a:solidFill>
                  <a:schemeClr val="tx1"/>
                </a:solidFill>
              </a:rPr>
              <a:t>Balianta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70227" y="1142998"/>
            <a:ext cx="2028305" cy="113053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Pratapsasan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70227" y="4752801"/>
            <a:ext cx="2028305" cy="113053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Nuapada</a:t>
            </a:r>
            <a:r>
              <a:rPr lang="en-US" dirty="0" smtClean="0">
                <a:solidFill>
                  <a:schemeClr val="tx1"/>
                </a:solidFill>
              </a:rPr>
              <a:t>, Cuttack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68632" y="3737955"/>
            <a:ext cx="1778924" cy="9725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220/132/33kV GSS, </a:t>
            </a:r>
            <a:r>
              <a:rPr lang="en-US" dirty="0" err="1" smtClean="0">
                <a:solidFill>
                  <a:schemeClr val="tx1"/>
                </a:solidFill>
              </a:rPr>
              <a:t>Bidanasi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6952" y="5178828"/>
            <a:ext cx="1778924" cy="9725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400/220/132kV GSS, </a:t>
            </a:r>
            <a:r>
              <a:rPr lang="en-US" dirty="0" err="1" smtClean="0">
                <a:solidFill>
                  <a:schemeClr val="tx1"/>
                </a:solidFill>
              </a:rPr>
              <a:t>Mendhasal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76504" y="5187834"/>
            <a:ext cx="1778924" cy="9725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220/33kV GIS, </a:t>
            </a:r>
            <a:r>
              <a:rPr lang="en-US" dirty="0" err="1" smtClean="0">
                <a:solidFill>
                  <a:schemeClr val="tx1"/>
                </a:solidFill>
              </a:rPr>
              <a:t>Godisahi</a:t>
            </a: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14" name="Elbow Connector 13"/>
          <p:cNvCxnSpPr>
            <a:stCxn id="4" idx="3"/>
            <a:endCxn id="5" idx="1"/>
          </p:cNvCxnSpPr>
          <p:nvPr/>
        </p:nvCxnSpPr>
        <p:spPr>
          <a:xfrm>
            <a:off x="4347556" y="1708264"/>
            <a:ext cx="2726575" cy="1450573"/>
          </a:xfrm>
          <a:prstGeom prst="bentConnector3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5" idx="3"/>
            <a:endCxn id="6" idx="2"/>
          </p:cNvCxnSpPr>
          <p:nvPr/>
        </p:nvCxnSpPr>
        <p:spPr>
          <a:xfrm flipV="1">
            <a:off x="9102436" y="2273529"/>
            <a:ext cx="1681944" cy="885308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endCxn id="7" idx="0"/>
          </p:cNvCxnSpPr>
          <p:nvPr/>
        </p:nvCxnSpPr>
        <p:spPr>
          <a:xfrm>
            <a:off x="9102438" y="3300156"/>
            <a:ext cx="1681942" cy="145264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/>
          <p:nvPr/>
        </p:nvCxnSpPr>
        <p:spPr>
          <a:xfrm rot="16200000" flipH="1">
            <a:off x="3943696" y="4335087"/>
            <a:ext cx="954578" cy="170549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8" idx="2"/>
            <a:endCxn id="9" idx="3"/>
          </p:cNvCxnSpPr>
          <p:nvPr/>
        </p:nvCxnSpPr>
        <p:spPr>
          <a:xfrm rot="5400000">
            <a:off x="2419696" y="4626725"/>
            <a:ext cx="954578" cy="1122218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0918076" y="2273529"/>
            <a:ext cx="13161" cy="247927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23454" y="133004"/>
            <a:ext cx="11175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 smtClean="0">
                <a:solidFill>
                  <a:srgbClr val="002060"/>
                </a:solidFill>
              </a:rPr>
              <a:t>Connectivity arrangement of the Proposed </a:t>
            </a:r>
            <a:r>
              <a:rPr lang="en-IN" b="1" dirty="0">
                <a:solidFill>
                  <a:srgbClr val="002060"/>
                </a:solidFill>
              </a:rPr>
              <a:t>2x100 MVA, 220/33KV GIS at </a:t>
            </a:r>
            <a:r>
              <a:rPr lang="en-IN" b="1" dirty="0" err="1">
                <a:solidFill>
                  <a:srgbClr val="002060"/>
                </a:solidFill>
              </a:rPr>
              <a:t>Pahala</a:t>
            </a:r>
            <a:r>
              <a:rPr lang="en-IN" b="1" dirty="0">
                <a:solidFill>
                  <a:srgbClr val="002060"/>
                </a:solidFill>
              </a:rPr>
              <a:t> with SAS along with </a:t>
            </a:r>
            <a:r>
              <a:rPr lang="en-IN" b="1" dirty="0" smtClean="0">
                <a:solidFill>
                  <a:srgbClr val="002060"/>
                </a:solidFill>
              </a:rPr>
              <a:t>Associated 220 </a:t>
            </a:r>
            <a:r>
              <a:rPr lang="en-IN" b="1" dirty="0">
                <a:solidFill>
                  <a:srgbClr val="002060"/>
                </a:solidFill>
              </a:rPr>
              <a:t>KV T/L </a:t>
            </a:r>
            <a:r>
              <a:rPr lang="en-IN" b="1" dirty="0" smtClean="0">
                <a:solidFill>
                  <a:srgbClr val="002060"/>
                </a:solidFill>
              </a:rPr>
              <a:t>from </a:t>
            </a:r>
            <a:r>
              <a:rPr lang="en-IN" b="1" dirty="0" err="1" smtClean="0">
                <a:solidFill>
                  <a:srgbClr val="002060"/>
                </a:solidFill>
              </a:rPr>
              <a:t>Balianta</a:t>
            </a:r>
            <a:r>
              <a:rPr lang="en-IN" b="1" dirty="0" smtClean="0">
                <a:solidFill>
                  <a:srgbClr val="002060"/>
                </a:solidFill>
              </a:rPr>
              <a:t> </a:t>
            </a:r>
            <a:r>
              <a:rPr lang="en-IN" b="1" dirty="0">
                <a:solidFill>
                  <a:srgbClr val="002060"/>
                </a:solidFill>
              </a:rPr>
              <a:t>and </a:t>
            </a:r>
            <a:r>
              <a:rPr lang="en-IN" b="1" dirty="0" err="1" smtClean="0">
                <a:solidFill>
                  <a:srgbClr val="002060"/>
                </a:solidFill>
              </a:rPr>
              <a:t>Bidanasi</a:t>
            </a:r>
            <a:r>
              <a:rPr lang="en-IN" b="1" dirty="0" smtClean="0">
                <a:solidFill>
                  <a:srgbClr val="002060"/>
                </a:solidFill>
              </a:rPr>
              <a:t> through UG Cabling &amp; Overhead Lines along </a:t>
            </a:r>
            <a:r>
              <a:rPr lang="en-IN" b="1" dirty="0">
                <a:solidFill>
                  <a:srgbClr val="002060"/>
                </a:solidFill>
              </a:rPr>
              <a:t>with 02 nos. of Bay extension at </a:t>
            </a:r>
            <a:r>
              <a:rPr lang="en-IN" b="1" dirty="0" err="1" smtClean="0">
                <a:solidFill>
                  <a:srgbClr val="002060"/>
                </a:solidFill>
              </a:rPr>
              <a:t>Balianta</a:t>
            </a:r>
            <a:r>
              <a:rPr lang="en-IN" b="1" dirty="0" smtClean="0">
                <a:solidFill>
                  <a:srgbClr val="002060"/>
                </a:solidFill>
              </a:rPr>
              <a:t> </a:t>
            </a:r>
            <a:r>
              <a:rPr lang="en-IN" b="1" dirty="0">
                <a:solidFill>
                  <a:srgbClr val="002060"/>
                </a:solidFill>
              </a:rPr>
              <a:t>&amp; </a:t>
            </a:r>
            <a:r>
              <a:rPr lang="en-IN" b="1" dirty="0" err="1">
                <a:solidFill>
                  <a:srgbClr val="002060"/>
                </a:solidFill>
              </a:rPr>
              <a:t>Bidanasi</a:t>
            </a:r>
            <a:r>
              <a:rPr lang="en-IN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51613" y="1095460"/>
            <a:ext cx="19784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</a:rPr>
              <a:t>Proposed 220kV D/C line using UG Cables and Overhead </a:t>
            </a:r>
            <a:r>
              <a:rPr lang="en-US" sz="1100" b="1" dirty="0">
                <a:solidFill>
                  <a:srgbClr val="FF0000"/>
                </a:solidFill>
              </a:rPr>
              <a:t>at River crossings</a:t>
            </a:r>
            <a:endParaRPr lang="en-IN" sz="1100" b="1" dirty="0">
              <a:solidFill>
                <a:srgbClr val="FF0000"/>
              </a:solidFill>
            </a:endParaRPr>
          </a:p>
          <a:p>
            <a:endParaRPr lang="en-IN" sz="11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918076" y="3082277"/>
            <a:ext cx="11520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Existing 220kV D/C Line </a:t>
            </a:r>
            <a:endParaRPr lang="en-IN" sz="11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9236132" y="3295664"/>
            <a:ext cx="1188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220kV LILO Line</a:t>
            </a:r>
            <a:endParaRPr lang="en-IN" sz="1100" b="1" dirty="0"/>
          </a:p>
        </p:txBody>
      </p:sp>
      <p:cxnSp>
        <p:nvCxnSpPr>
          <p:cNvPr id="53" name="Elbow Connector 52"/>
          <p:cNvCxnSpPr/>
          <p:nvPr/>
        </p:nvCxnSpPr>
        <p:spPr>
          <a:xfrm>
            <a:off x="4344092" y="4180269"/>
            <a:ext cx="5422671" cy="1093817"/>
          </a:xfrm>
          <a:prstGeom prst="bentConnector3">
            <a:avLst>
              <a:gd name="adj1" fmla="val 6165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>
            <a:off x="4347556" y="4347097"/>
            <a:ext cx="5431677" cy="1097739"/>
          </a:xfrm>
          <a:prstGeom prst="bentConnector3">
            <a:avLst>
              <a:gd name="adj1" fmla="val 5857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733" y="3739716"/>
            <a:ext cx="1152244" cy="475529"/>
          </a:xfrm>
          <a:prstGeom prst="rect">
            <a:avLst/>
          </a:prstGeom>
        </p:spPr>
      </p:pic>
      <p:cxnSp>
        <p:nvCxnSpPr>
          <p:cNvPr id="3" name="Straight Arrow Connector 2"/>
          <p:cNvCxnSpPr>
            <a:stCxn id="4" idx="2"/>
            <a:endCxn id="8" idx="0"/>
          </p:cNvCxnSpPr>
          <p:nvPr/>
        </p:nvCxnSpPr>
        <p:spPr>
          <a:xfrm>
            <a:off x="3458094" y="2194559"/>
            <a:ext cx="0" cy="154339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6200000">
            <a:off x="2313237" y="2545909"/>
            <a:ext cx="1519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</a:rPr>
              <a:t>Proposed 220kV D/C line using UG Cables and Overhead </a:t>
            </a:r>
            <a:r>
              <a:rPr lang="en-US" sz="1100" b="1" dirty="0">
                <a:solidFill>
                  <a:srgbClr val="FF0000"/>
                </a:solidFill>
              </a:rPr>
              <a:t>at River </a:t>
            </a:r>
            <a:r>
              <a:rPr lang="en-US" sz="1100" b="1" dirty="0" smtClean="0">
                <a:solidFill>
                  <a:srgbClr val="FF0000"/>
                </a:solidFill>
              </a:rPr>
              <a:t>crossings</a:t>
            </a:r>
            <a:endParaRPr lang="en-IN" sz="1100" b="1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568237" y="2194559"/>
            <a:ext cx="0" cy="154339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/>
          <p:nvPr/>
        </p:nvCxnSpPr>
        <p:spPr>
          <a:xfrm>
            <a:off x="4344092" y="1887639"/>
            <a:ext cx="2726575" cy="1450573"/>
          </a:xfrm>
          <a:prstGeom prst="bentConnector3">
            <a:avLst>
              <a:gd name="adj1" fmla="val 44251"/>
            </a:avLst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6952" y="1012967"/>
            <a:ext cx="1467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>
                <a:solidFill>
                  <a:srgbClr val="002060"/>
                </a:solidFill>
              </a:rPr>
              <a:t>AFTER</a:t>
            </a:r>
            <a:endParaRPr lang="en-IN" sz="3200" b="1" u="sng" dirty="0">
              <a:solidFill>
                <a:srgbClr val="00206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2335876" y="5804362"/>
            <a:ext cx="2937857" cy="425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497214" y="5178828"/>
            <a:ext cx="11520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Existing 220kV D/C Line </a:t>
            </a:r>
            <a:endParaRPr lang="en-IN" sz="11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921529" y="5424175"/>
            <a:ext cx="1188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220kV LILO Line</a:t>
            </a:r>
            <a:endParaRPr lang="en-IN" sz="1100" b="1" dirty="0"/>
          </a:p>
        </p:txBody>
      </p:sp>
    </p:spTree>
    <p:extLst>
      <p:ext uri="{BB962C8B-B14F-4D97-AF65-F5344CB8AC3E}">
        <p14:creationId xmlns:p14="http://schemas.microsoft.com/office/powerpoint/2010/main" val="2286186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153</Words>
  <Application>Microsoft Office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OPTCL</dc:creator>
  <cp:lastModifiedBy>Manar Ranjan</cp:lastModifiedBy>
  <cp:revision>15</cp:revision>
  <dcterms:created xsi:type="dcterms:W3CDTF">2025-12-23T13:01:09Z</dcterms:created>
  <dcterms:modified xsi:type="dcterms:W3CDTF">2026-06-12T10:00:11Z</dcterms:modified>
</cp:coreProperties>
</file>