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9903" y="501243"/>
            <a:ext cx="8671560" cy="5657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274695" marR="5080" indent="-3261995">
              <a:lnSpc>
                <a:spcPct val="126499"/>
              </a:lnSpc>
              <a:spcBef>
                <a:spcPts val="100"/>
              </a:spcBef>
            </a:pPr>
            <a:r>
              <a:rPr dirty="0" sz="1400">
                <a:solidFill>
                  <a:srgbClr val="C00000"/>
                </a:solidFill>
                <a:latin typeface="Arial Black"/>
                <a:cs typeface="Arial Black"/>
              </a:rPr>
              <a:t>CONNECTIVITY</a:t>
            </a:r>
            <a:r>
              <a:rPr dirty="0" sz="1400" spc="-65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r>
              <a:rPr dirty="0" sz="1400">
                <a:solidFill>
                  <a:srgbClr val="C00000"/>
                </a:solidFill>
                <a:latin typeface="Arial Black"/>
                <a:cs typeface="Arial Black"/>
              </a:rPr>
              <a:t>ARRANGEMENT</a:t>
            </a:r>
            <a:r>
              <a:rPr dirty="0" sz="1400" spc="-45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r>
              <a:rPr dirty="0" sz="1400">
                <a:solidFill>
                  <a:srgbClr val="C00000"/>
                </a:solidFill>
                <a:latin typeface="Arial Black"/>
                <a:cs typeface="Arial Black"/>
              </a:rPr>
              <a:t>BEFORE</a:t>
            </a:r>
            <a:r>
              <a:rPr dirty="0" sz="1400" spc="-50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r>
              <a:rPr dirty="0" sz="1400">
                <a:solidFill>
                  <a:srgbClr val="C00000"/>
                </a:solidFill>
                <a:latin typeface="Arial Black"/>
                <a:cs typeface="Arial Black"/>
              </a:rPr>
              <a:t>INCLUSION</a:t>
            </a:r>
            <a:r>
              <a:rPr dirty="0" sz="1400" spc="-50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r>
              <a:rPr dirty="0" sz="1400">
                <a:solidFill>
                  <a:srgbClr val="C00000"/>
                </a:solidFill>
                <a:latin typeface="Arial Black"/>
                <a:cs typeface="Arial Black"/>
              </a:rPr>
              <a:t>OF</a:t>
            </a:r>
            <a:r>
              <a:rPr dirty="0" sz="1400" spc="-45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r>
              <a:rPr dirty="0" sz="1400">
                <a:solidFill>
                  <a:srgbClr val="C00000"/>
                </a:solidFill>
                <a:latin typeface="Arial Black"/>
                <a:cs typeface="Arial Black"/>
              </a:rPr>
              <a:t>THE</a:t>
            </a:r>
            <a:r>
              <a:rPr dirty="0" sz="1400" spc="-40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r>
              <a:rPr dirty="0" sz="1400">
                <a:solidFill>
                  <a:srgbClr val="C00000"/>
                </a:solidFill>
                <a:latin typeface="Arial Black"/>
                <a:cs typeface="Arial Black"/>
              </a:rPr>
              <a:t>PROPOSED</a:t>
            </a:r>
            <a:r>
              <a:rPr dirty="0" sz="1400" spc="-50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r>
              <a:rPr dirty="0" sz="1400">
                <a:solidFill>
                  <a:srgbClr val="C00000"/>
                </a:solidFill>
                <a:latin typeface="Arial Black"/>
                <a:cs typeface="Arial Black"/>
              </a:rPr>
              <a:t>132/33KV</a:t>
            </a:r>
            <a:r>
              <a:rPr dirty="0" sz="1400" spc="-45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r>
              <a:rPr dirty="0" sz="1400" spc="-20">
                <a:solidFill>
                  <a:srgbClr val="C00000"/>
                </a:solidFill>
                <a:latin typeface="Arial Black"/>
                <a:cs typeface="Arial Black"/>
              </a:rPr>
              <a:t>GRID </a:t>
            </a:r>
            <a:r>
              <a:rPr dirty="0" sz="1400">
                <a:solidFill>
                  <a:srgbClr val="C00000"/>
                </a:solidFill>
                <a:latin typeface="Arial Black"/>
                <a:cs typeface="Arial Black"/>
              </a:rPr>
              <a:t>SUBSTATION,</a:t>
            </a:r>
            <a:r>
              <a:rPr dirty="0" sz="1400" spc="-85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r>
              <a:rPr dirty="0" sz="1400" spc="-10">
                <a:solidFill>
                  <a:srgbClr val="C00000"/>
                </a:solidFill>
                <a:latin typeface="Arial Black"/>
                <a:cs typeface="Arial Black"/>
              </a:rPr>
              <a:t>KUTRA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9650" y="1168527"/>
            <a:ext cx="8940800" cy="6350"/>
          </a:xfrm>
          <a:custGeom>
            <a:avLst/>
            <a:gdLst/>
            <a:ahLst/>
            <a:cxnLst/>
            <a:rect l="l" t="t" r="r" b="b"/>
            <a:pathLst>
              <a:path w="8940800" h="6350">
                <a:moveTo>
                  <a:pt x="0" y="0"/>
                </a:moveTo>
                <a:lnTo>
                  <a:pt x="8940800" y="6350"/>
                </a:lnTo>
              </a:path>
            </a:pathLst>
          </a:custGeom>
          <a:ln w="19050">
            <a:solidFill>
              <a:srgbClr val="C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60875" y="3415283"/>
            <a:ext cx="2011680" cy="984250"/>
          </a:xfrm>
          <a:custGeom>
            <a:avLst/>
            <a:gdLst/>
            <a:ahLst/>
            <a:cxnLst/>
            <a:rect l="l" t="t" r="r" b="b"/>
            <a:pathLst>
              <a:path w="2011679" h="984250">
                <a:moveTo>
                  <a:pt x="1990471" y="21590"/>
                </a:moveTo>
                <a:lnTo>
                  <a:pt x="21209" y="21590"/>
                </a:lnTo>
                <a:lnTo>
                  <a:pt x="21209" y="31750"/>
                </a:lnTo>
                <a:lnTo>
                  <a:pt x="21209" y="952500"/>
                </a:lnTo>
                <a:lnTo>
                  <a:pt x="21209" y="963930"/>
                </a:lnTo>
                <a:lnTo>
                  <a:pt x="1990471" y="963930"/>
                </a:lnTo>
                <a:lnTo>
                  <a:pt x="1990471" y="952627"/>
                </a:lnTo>
                <a:lnTo>
                  <a:pt x="1990471" y="952500"/>
                </a:lnTo>
                <a:lnTo>
                  <a:pt x="1990471" y="31877"/>
                </a:lnTo>
                <a:lnTo>
                  <a:pt x="1979930" y="31877"/>
                </a:lnTo>
                <a:lnTo>
                  <a:pt x="1979930" y="952500"/>
                </a:lnTo>
                <a:lnTo>
                  <a:pt x="31750" y="952500"/>
                </a:lnTo>
                <a:lnTo>
                  <a:pt x="31750" y="31750"/>
                </a:lnTo>
                <a:lnTo>
                  <a:pt x="1990471" y="31750"/>
                </a:lnTo>
                <a:lnTo>
                  <a:pt x="1990471" y="21590"/>
                </a:lnTo>
                <a:close/>
              </a:path>
              <a:path w="2011679" h="984250">
                <a:moveTo>
                  <a:pt x="2011680" y="0"/>
                </a:moveTo>
                <a:lnTo>
                  <a:pt x="0" y="0"/>
                </a:lnTo>
                <a:lnTo>
                  <a:pt x="0" y="11430"/>
                </a:lnTo>
                <a:lnTo>
                  <a:pt x="0" y="974090"/>
                </a:lnTo>
                <a:lnTo>
                  <a:pt x="0" y="984250"/>
                </a:lnTo>
                <a:lnTo>
                  <a:pt x="2011680" y="984250"/>
                </a:lnTo>
                <a:lnTo>
                  <a:pt x="2011680" y="974090"/>
                </a:lnTo>
                <a:lnTo>
                  <a:pt x="10541" y="974090"/>
                </a:lnTo>
                <a:lnTo>
                  <a:pt x="10541" y="11430"/>
                </a:lnTo>
                <a:lnTo>
                  <a:pt x="2001139" y="11430"/>
                </a:lnTo>
                <a:lnTo>
                  <a:pt x="2001139" y="973836"/>
                </a:lnTo>
                <a:lnTo>
                  <a:pt x="2011680" y="973836"/>
                </a:lnTo>
                <a:lnTo>
                  <a:pt x="2011680" y="11430"/>
                </a:lnTo>
                <a:lnTo>
                  <a:pt x="2011680" y="10795"/>
                </a:lnTo>
                <a:lnTo>
                  <a:pt x="2011680" y="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4482020" y="3617238"/>
            <a:ext cx="1969770" cy="5384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08585" marR="103505" indent="88265">
              <a:lnSpc>
                <a:spcPct val="105100"/>
              </a:lnSpc>
              <a:spcBef>
                <a:spcPts val="100"/>
              </a:spcBef>
            </a:pPr>
            <a:r>
              <a:rPr dirty="0" sz="1600" b="1">
                <a:latin typeface="Times New Roman"/>
                <a:cs typeface="Times New Roman"/>
              </a:rPr>
              <a:t>132</a:t>
            </a:r>
            <a:r>
              <a:rPr dirty="0" sz="1600" spc="-15" b="1">
                <a:latin typeface="Times New Roman"/>
                <a:cs typeface="Times New Roman"/>
              </a:rPr>
              <a:t> </a:t>
            </a:r>
            <a:r>
              <a:rPr dirty="0" sz="1600" spc="-10" b="1">
                <a:latin typeface="Times New Roman"/>
                <a:cs typeface="Times New Roman"/>
              </a:rPr>
              <a:t>SWITCHING </a:t>
            </a:r>
            <a:r>
              <a:rPr dirty="0" sz="1600" b="1">
                <a:latin typeface="Times New Roman"/>
                <a:cs typeface="Times New Roman"/>
              </a:rPr>
              <a:t>STATION,</a:t>
            </a:r>
            <a:r>
              <a:rPr dirty="0" sz="1600" spc="-25" b="1">
                <a:latin typeface="Times New Roman"/>
                <a:cs typeface="Times New Roman"/>
              </a:rPr>
              <a:t> </a:t>
            </a:r>
            <a:r>
              <a:rPr dirty="0" sz="1600" spc="-20" b="1">
                <a:latin typeface="Times New Roman"/>
                <a:cs typeface="Times New Roman"/>
              </a:rPr>
              <a:t>KUTRA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36955" y="5238496"/>
            <a:ext cx="3000375" cy="723900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wrap="square" lIns="0" tIns="45085" rIns="0" bIns="0" rtlCol="0" vert="horz">
            <a:spAutoFit/>
          </a:bodyPr>
          <a:lstStyle/>
          <a:p>
            <a:pPr marL="98425">
              <a:lnSpc>
                <a:spcPct val="100000"/>
              </a:lnSpc>
              <a:spcBef>
                <a:spcPts val="355"/>
              </a:spcBef>
            </a:pPr>
            <a:r>
              <a:rPr dirty="0" sz="1100" spc="-10" b="1">
                <a:solidFill>
                  <a:srgbClr val="C00000"/>
                </a:solidFill>
                <a:latin typeface="Calibri"/>
                <a:cs typeface="Calibri"/>
              </a:rPr>
              <a:t>LEGEND</a:t>
            </a:r>
            <a:endParaRPr sz="1100">
              <a:latin typeface="Calibri"/>
              <a:cs typeface="Calibri"/>
            </a:endParaRPr>
          </a:p>
          <a:p>
            <a:pPr marL="795020">
              <a:lnSpc>
                <a:spcPct val="100000"/>
              </a:lnSpc>
              <a:spcBef>
                <a:spcPts val="120"/>
              </a:spcBef>
            </a:pP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:</a:t>
            </a:r>
            <a:r>
              <a:rPr dirty="0" sz="1100" spc="-35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EXISTING</a:t>
            </a:r>
            <a:r>
              <a:rPr dirty="0" sz="1100" spc="-35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132KV</a:t>
            </a:r>
            <a:r>
              <a:rPr dirty="0" sz="1100" spc="-35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INCOMING</a:t>
            </a:r>
            <a:r>
              <a:rPr dirty="0" sz="1100" spc="-30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dirty="0" sz="1100" spc="-20" b="1">
                <a:solidFill>
                  <a:srgbClr val="C00000"/>
                </a:solidFill>
                <a:latin typeface="Calibri"/>
                <a:cs typeface="Calibri"/>
              </a:rPr>
              <a:t>LINE</a:t>
            </a:r>
            <a:endParaRPr sz="1100">
              <a:latin typeface="Calibri"/>
              <a:cs typeface="Calibri"/>
            </a:endParaRPr>
          </a:p>
          <a:p>
            <a:pPr marL="795020">
              <a:lnSpc>
                <a:spcPct val="100000"/>
              </a:lnSpc>
              <a:spcBef>
                <a:spcPts val="135"/>
              </a:spcBef>
            </a:pP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:</a:t>
            </a:r>
            <a:r>
              <a:rPr dirty="0" sz="1100" spc="-35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EXISTING</a:t>
            </a:r>
            <a:r>
              <a:rPr dirty="0" sz="1100" spc="-30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132KV</a:t>
            </a:r>
            <a:r>
              <a:rPr dirty="0" sz="1100" spc="-35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OUTGOING</a:t>
            </a:r>
            <a:r>
              <a:rPr dirty="0" sz="1100" spc="-30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dirty="0" sz="1100" spc="-20" b="1">
                <a:solidFill>
                  <a:srgbClr val="C00000"/>
                </a:solidFill>
                <a:latin typeface="Calibri"/>
                <a:cs typeface="Calibri"/>
              </a:rPr>
              <a:t>LINE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28750" y="1877949"/>
            <a:ext cx="1637030" cy="866140"/>
          </a:xfrm>
          <a:prstGeom prst="rect">
            <a:avLst/>
          </a:prstGeom>
          <a:ln w="31750">
            <a:solidFill>
              <a:srgbClr val="C55A11"/>
            </a:solidFill>
          </a:ln>
        </p:spPr>
        <p:txBody>
          <a:bodyPr wrap="square" lIns="0" tIns="185420" rIns="0" bIns="0" rtlCol="0" vert="horz">
            <a:spAutoFit/>
          </a:bodyPr>
          <a:lstStyle/>
          <a:p>
            <a:pPr marL="323850" marR="239395" indent="-78105">
              <a:lnSpc>
                <a:spcPct val="105900"/>
              </a:lnSpc>
              <a:spcBef>
                <a:spcPts val="1460"/>
              </a:spcBef>
            </a:pPr>
            <a:r>
              <a:rPr dirty="0" sz="1400" b="1">
                <a:latin typeface="Times New Roman"/>
                <a:cs typeface="Times New Roman"/>
              </a:rPr>
              <a:t>132/33KV</a:t>
            </a:r>
            <a:r>
              <a:rPr dirty="0" sz="1400" spc="-35" b="1">
                <a:latin typeface="Times New Roman"/>
                <a:cs typeface="Times New Roman"/>
              </a:rPr>
              <a:t> </a:t>
            </a:r>
            <a:r>
              <a:rPr dirty="0" sz="1400" spc="-25" b="1">
                <a:latin typeface="Times New Roman"/>
                <a:cs typeface="Times New Roman"/>
              </a:rPr>
              <a:t>GSS </a:t>
            </a:r>
            <a:r>
              <a:rPr dirty="0" sz="1400" spc="-10" b="1">
                <a:latin typeface="Times New Roman"/>
                <a:cs typeface="Times New Roman"/>
              </a:rPr>
              <a:t>KUCHINDA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591425" y="1896999"/>
            <a:ext cx="1665605" cy="876300"/>
          </a:xfrm>
          <a:prstGeom prst="rect">
            <a:avLst/>
          </a:prstGeom>
          <a:ln w="31749">
            <a:solidFill>
              <a:srgbClr val="C55A11"/>
            </a:solidFill>
          </a:ln>
        </p:spPr>
        <p:txBody>
          <a:bodyPr wrap="square" lIns="0" tIns="186690" rIns="0" bIns="0" rtlCol="0" vert="horz">
            <a:spAutoFit/>
          </a:bodyPr>
          <a:lstStyle/>
          <a:p>
            <a:pPr marL="210820" marR="202565" indent="51435">
              <a:lnSpc>
                <a:spcPct val="107300"/>
              </a:lnSpc>
              <a:spcBef>
                <a:spcPts val="1470"/>
              </a:spcBef>
            </a:pPr>
            <a:r>
              <a:rPr dirty="0" sz="1400" b="1">
                <a:latin typeface="Times New Roman"/>
                <a:cs typeface="Times New Roman"/>
              </a:rPr>
              <a:t>132/33KV</a:t>
            </a:r>
            <a:r>
              <a:rPr dirty="0" sz="1400" spc="-35" b="1">
                <a:latin typeface="Times New Roman"/>
                <a:cs typeface="Times New Roman"/>
              </a:rPr>
              <a:t> </a:t>
            </a:r>
            <a:r>
              <a:rPr dirty="0" sz="1400" spc="-25" b="1">
                <a:latin typeface="Times New Roman"/>
                <a:cs typeface="Times New Roman"/>
              </a:rPr>
              <a:t>GSS </a:t>
            </a:r>
            <a:r>
              <a:rPr dirty="0" sz="1400" spc="-10" b="1">
                <a:latin typeface="Times New Roman"/>
                <a:cs typeface="Times New Roman"/>
              </a:rPr>
              <a:t>RAJGANGPUR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2609850" y="1864614"/>
            <a:ext cx="5419090" cy="1824355"/>
            <a:chOff x="2609850" y="1864614"/>
            <a:chExt cx="5419090" cy="1824355"/>
          </a:xfrm>
        </p:grpSpPr>
        <p:sp>
          <p:nvSpPr>
            <p:cNvPr id="10" name="object 10"/>
            <p:cNvSpPr/>
            <p:nvPr/>
          </p:nvSpPr>
          <p:spPr>
            <a:xfrm>
              <a:off x="2609850" y="2743453"/>
              <a:ext cx="5419090" cy="945515"/>
            </a:xfrm>
            <a:custGeom>
              <a:avLst/>
              <a:gdLst/>
              <a:ahLst/>
              <a:cxnLst/>
              <a:rect l="l" t="t" r="r" b="b"/>
              <a:pathLst>
                <a:path w="5419090" h="945514">
                  <a:moveTo>
                    <a:pt x="1814195" y="880745"/>
                  </a:moveTo>
                  <a:lnTo>
                    <a:pt x="1794306" y="870585"/>
                  </a:lnTo>
                  <a:lnTo>
                    <a:pt x="1738376" y="842010"/>
                  </a:lnTo>
                  <a:lnTo>
                    <a:pt x="1738083" y="870585"/>
                  </a:lnTo>
                  <a:lnTo>
                    <a:pt x="19050" y="870585"/>
                  </a:lnTo>
                  <a:lnTo>
                    <a:pt x="19050" y="0"/>
                  </a:lnTo>
                  <a:lnTo>
                    <a:pt x="0" y="0"/>
                  </a:lnTo>
                  <a:lnTo>
                    <a:pt x="0" y="889635"/>
                  </a:lnTo>
                  <a:lnTo>
                    <a:pt x="1737893" y="889635"/>
                  </a:lnTo>
                  <a:lnTo>
                    <a:pt x="1737614" y="918083"/>
                  </a:lnTo>
                  <a:lnTo>
                    <a:pt x="1795957" y="889635"/>
                  </a:lnTo>
                  <a:lnTo>
                    <a:pt x="1814195" y="880745"/>
                  </a:lnTo>
                  <a:close/>
                </a:path>
                <a:path w="5419090" h="945514">
                  <a:moveTo>
                    <a:pt x="3940175" y="945388"/>
                  </a:moveTo>
                  <a:lnTo>
                    <a:pt x="3939692" y="917067"/>
                  </a:lnTo>
                  <a:lnTo>
                    <a:pt x="3939375" y="898017"/>
                  </a:lnTo>
                  <a:lnTo>
                    <a:pt x="3938905" y="869188"/>
                  </a:lnTo>
                  <a:lnTo>
                    <a:pt x="3863340" y="908685"/>
                  </a:lnTo>
                  <a:lnTo>
                    <a:pt x="3940175" y="945388"/>
                  </a:lnTo>
                  <a:close/>
                </a:path>
                <a:path w="5419090" h="945514">
                  <a:moveTo>
                    <a:pt x="5419090" y="47625"/>
                  </a:moveTo>
                  <a:lnTo>
                    <a:pt x="5400040" y="47625"/>
                  </a:lnTo>
                  <a:lnTo>
                    <a:pt x="5400040" y="897775"/>
                  </a:lnTo>
                  <a:lnTo>
                    <a:pt x="3939375" y="898017"/>
                  </a:lnTo>
                  <a:lnTo>
                    <a:pt x="3939692" y="916813"/>
                  </a:lnTo>
                  <a:lnTo>
                    <a:pt x="3939692" y="917067"/>
                  </a:lnTo>
                  <a:lnTo>
                    <a:pt x="5419090" y="916813"/>
                  </a:lnTo>
                  <a:lnTo>
                    <a:pt x="5419090" y="907288"/>
                  </a:lnTo>
                  <a:lnTo>
                    <a:pt x="5419090" y="897775"/>
                  </a:lnTo>
                  <a:lnTo>
                    <a:pt x="5419090" y="47625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4511040" y="1864613"/>
              <a:ext cx="1668780" cy="897890"/>
            </a:xfrm>
            <a:custGeom>
              <a:avLst/>
              <a:gdLst/>
              <a:ahLst/>
              <a:cxnLst/>
              <a:rect l="l" t="t" r="r" b="b"/>
              <a:pathLst>
                <a:path w="1668779" h="897889">
                  <a:moveTo>
                    <a:pt x="1647571" y="20320"/>
                  </a:moveTo>
                  <a:lnTo>
                    <a:pt x="1637030" y="20320"/>
                  </a:lnTo>
                  <a:lnTo>
                    <a:pt x="1637030" y="31750"/>
                  </a:lnTo>
                  <a:lnTo>
                    <a:pt x="1637030" y="866140"/>
                  </a:lnTo>
                  <a:lnTo>
                    <a:pt x="31750" y="866140"/>
                  </a:lnTo>
                  <a:lnTo>
                    <a:pt x="31750" y="31750"/>
                  </a:lnTo>
                  <a:lnTo>
                    <a:pt x="1637030" y="31750"/>
                  </a:lnTo>
                  <a:lnTo>
                    <a:pt x="1637030" y="20320"/>
                  </a:lnTo>
                  <a:lnTo>
                    <a:pt x="21209" y="20320"/>
                  </a:lnTo>
                  <a:lnTo>
                    <a:pt x="21209" y="31750"/>
                  </a:lnTo>
                  <a:lnTo>
                    <a:pt x="21209" y="866140"/>
                  </a:lnTo>
                  <a:lnTo>
                    <a:pt x="21209" y="877570"/>
                  </a:lnTo>
                  <a:lnTo>
                    <a:pt x="1647571" y="877570"/>
                  </a:lnTo>
                  <a:lnTo>
                    <a:pt x="1647571" y="866394"/>
                  </a:lnTo>
                  <a:lnTo>
                    <a:pt x="1647571" y="866140"/>
                  </a:lnTo>
                  <a:lnTo>
                    <a:pt x="1647571" y="31750"/>
                  </a:lnTo>
                  <a:lnTo>
                    <a:pt x="1647571" y="31369"/>
                  </a:lnTo>
                  <a:lnTo>
                    <a:pt x="1647571" y="20320"/>
                  </a:lnTo>
                  <a:close/>
                </a:path>
                <a:path w="1668779" h="897889">
                  <a:moveTo>
                    <a:pt x="166878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0" y="887730"/>
                  </a:lnTo>
                  <a:lnTo>
                    <a:pt x="0" y="897890"/>
                  </a:lnTo>
                  <a:lnTo>
                    <a:pt x="1668780" y="897890"/>
                  </a:lnTo>
                  <a:lnTo>
                    <a:pt x="1668780" y="887730"/>
                  </a:lnTo>
                  <a:lnTo>
                    <a:pt x="10541" y="887730"/>
                  </a:lnTo>
                  <a:lnTo>
                    <a:pt x="10541" y="10160"/>
                  </a:lnTo>
                  <a:lnTo>
                    <a:pt x="1658239" y="10160"/>
                  </a:lnTo>
                  <a:lnTo>
                    <a:pt x="1658239" y="887476"/>
                  </a:lnTo>
                  <a:lnTo>
                    <a:pt x="1668780" y="887476"/>
                  </a:lnTo>
                  <a:lnTo>
                    <a:pt x="1668780" y="10160"/>
                  </a:lnTo>
                  <a:lnTo>
                    <a:pt x="1668780" y="0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/>
          <p:nvPr/>
        </p:nvSpPr>
        <p:spPr>
          <a:xfrm>
            <a:off x="1161351" y="5510276"/>
            <a:ext cx="524510" cy="76200"/>
          </a:xfrm>
          <a:custGeom>
            <a:avLst/>
            <a:gdLst/>
            <a:ahLst/>
            <a:cxnLst/>
            <a:rect l="l" t="t" r="r" b="b"/>
            <a:pathLst>
              <a:path w="524510" h="76200">
                <a:moveTo>
                  <a:pt x="447992" y="0"/>
                </a:moveTo>
                <a:lnTo>
                  <a:pt x="447484" y="76200"/>
                </a:lnTo>
                <a:lnTo>
                  <a:pt x="505341" y="47751"/>
                </a:lnTo>
                <a:lnTo>
                  <a:pt x="460438" y="47751"/>
                </a:lnTo>
                <a:lnTo>
                  <a:pt x="460438" y="28701"/>
                </a:lnTo>
                <a:lnTo>
                  <a:pt x="504452" y="28701"/>
                </a:lnTo>
                <a:lnTo>
                  <a:pt x="447992" y="0"/>
                </a:lnTo>
                <a:close/>
              </a:path>
              <a:path w="524510" h="76200">
                <a:moveTo>
                  <a:pt x="114" y="25907"/>
                </a:moveTo>
                <a:lnTo>
                  <a:pt x="0" y="44957"/>
                </a:lnTo>
                <a:lnTo>
                  <a:pt x="460438" y="47751"/>
                </a:lnTo>
                <a:lnTo>
                  <a:pt x="447674" y="47751"/>
                </a:lnTo>
                <a:lnTo>
                  <a:pt x="447801" y="28701"/>
                </a:lnTo>
                <a:lnTo>
                  <a:pt x="460438" y="28701"/>
                </a:lnTo>
                <a:lnTo>
                  <a:pt x="114" y="25907"/>
                </a:lnTo>
                <a:close/>
              </a:path>
              <a:path w="524510" h="76200">
                <a:moveTo>
                  <a:pt x="504452" y="28701"/>
                </a:moveTo>
                <a:lnTo>
                  <a:pt x="460438" y="28701"/>
                </a:lnTo>
                <a:lnTo>
                  <a:pt x="460438" y="47751"/>
                </a:lnTo>
                <a:lnTo>
                  <a:pt x="505341" y="47751"/>
                </a:lnTo>
                <a:lnTo>
                  <a:pt x="523938" y="38607"/>
                </a:lnTo>
                <a:lnTo>
                  <a:pt x="504452" y="28701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161351" y="5726810"/>
            <a:ext cx="524510" cy="76200"/>
          </a:xfrm>
          <a:custGeom>
            <a:avLst/>
            <a:gdLst/>
            <a:ahLst/>
            <a:cxnLst/>
            <a:rect l="l" t="t" r="r" b="b"/>
            <a:pathLst>
              <a:path w="524510" h="76200">
                <a:moveTo>
                  <a:pt x="447992" y="0"/>
                </a:moveTo>
                <a:lnTo>
                  <a:pt x="447484" y="76200"/>
                </a:lnTo>
                <a:lnTo>
                  <a:pt x="505341" y="47751"/>
                </a:lnTo>
                <a:lnTo>
                  <a:pt x="460438" y="47751"/>
                </a:lnTo>
                <a:lnTo>
                  <a:pt x="460438" y="28701"/>
                </a:lnTo>
                <a:lnTo>
                  <a:pt x="504452" y="28701"/>
                </a:lnTo>
                <a:lnTo>
                  <a:pt x="447992" y="0"/>
                </a:lnTo>
                <a:close/>
              </a:path>
              <a:path w="524510" h="76200">
                <a:moveTo>
                  <a:pt x="114" y="25907"/>
                </a:moveTo>
                <a:lnTo>
                  <a:pt x="0" y="44957"/>
                </a:lnTo>
                <a:lnTo>
                  <a:pt x="460438" y="47751"/>
                </a:lnTo>
                <a:lnTo>
                  <a:pt x="447674" y="47751"/>
                </a:lnTo>
                <a:lnTo>
                  <a:pt x="447801" y="28701"/>
                </a:lnTo>
                <a:lnTo>
                  <a:pt x="460438" y="28701"/>
                </a:lnTo>
                <a:lnTo>
                  <a:pt x="114" y="25907"/>
                </a:lnTo>
                <a:close/>
              </a:path>
              <a:path w="524510" h="76200">
                <a:moveTo>
                  <a:pt x="504452" y="28701"/>
                </a:moveTo>
                <a:lnTo>
                  <a:pt x="460438" y="28701"/>
                </a:lnTo>
                <a:lnTo>
                  <a:pt x="460438" y="47751"/>
                </a:lnTo>
                <a:lnTo>
                  <a:pt x="505341" y="47751"/>
                </a:lnTo>
                <a:lnTo>
                  <a:pt x="523938" y="38607"/>
                </a:lnTo>
                <a:lnTo>
                  <a:pt x="504452" y="28701"/>
                </a:lnTo>
                <a:close/>
              </a:path>
            </a:pathLst>
          </a:custGeom>
          <a:solidFill>
            <a:srgbClr val="53823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4532185" y="2049754"/>
            <a:ext cx="1626870" cy="4838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19380" marR="110489" indent="12065">
              <a:lnSpc>
                <a:spcPct val="107300"/>
              </a:lnSpc>
              <a:spcBef>
                <a:spcPts val="100"/>
              </a:spcBef>
            </a:pPr>
            <a:r>
              <a:rPr dirty="0" sz="1400" b="1">
                <a:latin typeface="Times New Roman"/>
                <a:cs typeface="Times New Roman"/>
              </a:rPr>
              <a:t>132KV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FDR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spc="-25" b="1">
                <a:latin typeface="Times New Roman"/>
                <a:cs typeface="Times New Roman"/>
              </a:rPr>
              <a:t>FOR </a:t>
            </a:r>
            <a:r>
              <a:rPr dirty="0" sz="1400" b="1">
                <a:latin typeface="Times New Roman"/>
                <a:cs typeface="Times New Roman"/>
              </a:rPr>
              <a:t>SHIVA</a:t>
            </a:r>
            <a:r>
              <a:rPr dirty="0" sz="1400" spc="-15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Times New Roman"/>
                <a:cs typeface="Times New Roman"/>
              </a:rPr>
              <a:t>CEMENT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344921" y="2769362"/>
            <a:ext cx="76835" cy="655320"/>
          </a:xfrm>
          <a:custGeom>
            <a:avLst/>
            <a:gdLst/>
            <a:ahLst/>
            <a:cxnLst/>
            <a:rect l="l" t="t" r="r" b="b"/>
            <a:pathLst>
              <a:path w="76835" h="655320">
                <a:moveTo>
                  <a:pt x="47625" y="63500"/>
                </a:moveTo>
                <a:lnTo>
                  <a:pt x="28575" y="63500"/>
                </a:lnTo>
                <a:lnTo>
                  <a:pt x="29717" y="655319"/>
                </a:lnTo>
                <a:lnTo>
                  <a:pt x="48767" y="655319"/>
                </a:lnTo>
                <a:lnTo>
                  <a:pt x="47649" y="76326"/>
                </a:lnTo>
                <a:lnTo>
                  <a:pt x="47625" y="63500"/>
                </a:lnTo>
                <a:close/>
              </a:path>
              <a:path w="76835" h="655320">
                <a:moveTo>
                  <a:pt x="37973" y="0"/>
                </a:moveTo>
                <a:lnTo>
                  <a:pt x="0" y="76326"/>
                </a:lnTo>
                <a:lnTo>
                  <a:pt x="28599" y="76326"/>
                </a:lnTo>
                <a:lnTo>
                  <a:pt x="28575" y="63500"/>
                </a:lnTo>
                <a:lnTo>
                  <a:pt x="69882" y="63500"/>
                </a:lnTo>
                <a:lnTo>
                  <a:pt x="37973" y="0"/>
                </a:lnTo>
                <a:close/>
              </a:path>
              <a:path w="76835" h="655320">
                <a:moveTo>
                  <a:pt x="69882" y="63500"/>
                </a:moveTo>
                <a:lnTo>
                  <a:pt x="47625" y="63500"/>
                </a:lnTo>
                <a:lnTo>
                  <a:pt x="47649" y="76326"/>
                </a:lnTo>
                <a:lnTo>
                  <a:pt x="76327" y="76326"/>
                </a:lnTo>
                <a:lnTo>
                  <a:pt x="69882" y="63500"/>
                </a:lnTo>
                <a:close/>
              </a:path>
            </a:pathLst>
          </a:custGeom>
          <a:solidFill>
            <a:srgbClr val="538235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Microsoft account</dc:creator>
  <dcterms:created xsi:type="dcterms:W3CDTF">2026-06-11T07:39:50Z</dcterms:created>
  <dcterms:modified xsi:type="dcterms:W3CDTF">2026-06-11T07:39:50Z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verter">
    <vt:lpwstr>SolidFramework v10.0.19910.1</vt:lpwstr>
  </property>
  <property fmtid="{D5CDD505-2E9C-101B-9397-08002B2CF9AE}" pid="3" name="Created">
    <vt:filetime>2026-06-11T00:00:00Z</vt:filetime>
  </property>
  <property fmtid="{D5CDD505-2E9C-101B-9397-08002B2CF9AE}" pid="4" name="Creator">
    <vt:lpwstr>Microsoft® Word 2013</vt:lpwstr>
  </property>
  <property fmtid="{D5CDD505-2E9C-101B-9397-08002B2CF9AE}" pid="5" name="LastSaved">
    <vt:filetime>2026-06-11T00:00:00Z</vt:filetime>
  </property>
  <property fmtid="{D5CDD505-2E9C-101B-9397-08002B2CF9AE}" pid="6" name="Producer">
    <vt:lpwstr>Microsoft® Word 2013</vt:lpwstr>
  </property>
</Properties>
</file>